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7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6" r:id="rId37"/>
    <p:sldId id="4987" r:id="rId38"/>
    <p:sldId id="4988" r:id="rId39"/>
    <p:sldId id="4989" r:id="rId40"/>
    <p:sldId id="5007" r:id="rId41"/>
    <p:sldId id="4990" r:id="rId42"/>
    <p:sldId id="4985" r:id="rId43"/>
    <p:sldId id="4991" r:id="rId44"/>
    <p:sldId id="4992" r:id="rId45"/>
    <p:sldId id="4993" r:id="rId46"/>
    <p:sldId id="4994" r:id="rId47"/>
    <p:sldId id="4995" r:id="rId48"/>
    <p:sldId id="4996" r:id="rId49"/>
    <p:sldId id="4997" r:id="rId50"/>
    <p:sldId id="4998" r:id="rId51"/>
    <p:sldId id="5004" r:id="rId52"/>
    <p:sldId id="5005" r:id="rId53"/>
    <p:sldId id="5000" r:id="rId54"/>
    <p:sldId id="5001" r:id="rId55"/>
    <p:sldId id="5002" r:id="rId56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72" autoAdjust="0"/>
    <p:restoredTop sz="77156" autoAdjust="0"/>
  </p:normalViewPr>
  <p:slideViewPr>
    <p:cSldViewPr snapToGrid="0">
      <p:cViewPr varScale="1">
        <p:scale>
          <a:sx n="92" d="100"/>
          <a:sy n="92" d="100"/>
        </p:scale>
        <p:origin x="9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31.08.2024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high-level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form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»</a:t>
            </a:r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also </a:t>
            </a:r>
            <a:r>
              <a:rPr lang="de-CH" dirty="0" err="1"/>
              <a:t>contain</a:t>
            </a:r>
            <a:r>
              <a:rPr lang="de-CH" dirty="0"/>
              <a:t> </a:t>
            </a:r>
            <a:r>
              <a:rPr lang="de-CH" dirty="0" err="1"/>
              <a:t>additioinal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medievial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.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processed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yielding</a:t>
            </a:r>
            <a:r>
              <a:rPr lang="de-CH" dirty="0"/>
              <a:t> an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.</a:t>
            </a:r>
          </a:p>
          <a:p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in </a:t>
            </a:r>
            <a:r>
              <a:rPr lang="de-CH" dirty="0" err="1"/>
              <a:t>detail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also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words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also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prcise</a:t>
            </a:r>
            <a:r>
              <a:rPr lang="de-CH" dirty="0"/>
              <a:t>: 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swimming</a:t>
            </a:r>
            <a:r>
              <a:rPr lang="de-CH" dirty="0"/>
              <a:t>»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2 </a:t>
            </a:r>
            <a:r>
              <a:rPr lang="de-CH" dirty="0" err="1"/>
              <a:t>tokens</a:t>
            </a:r>
            <a:r>
              <a:rPr lang="de-CH" dirty="0"/>
              <a:t> «</a:t>
            </a:r>
            <a:r>
              <a:rPr lang="de-CH" dirty="0" err="1"/>
              <a:t>swim</a:t>
            </a:r>
            <a:r>
              <a:rPr lang="de-CH" dirty="0"/>
              <a:t>» and «</a:t>
            </a:r>
            <a:r>
              <a:rPr lang="de-CH" dirty="0" err="1"/>
              <a:t>ming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and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back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– </a:t>
            </a:r>
            <a:r>
              <a:rPr lang="de-CH" dirty="0" err="1"/>
              <a:t>using</a:t>
            </a:r>
            <a:r>
              <a:rPr lang="de-CH" dirty="0"/>
              <a:t> ist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–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ist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/>
              <a:t>And so on.</a:t>
            </a:r>
          </a:p>
          <a:p>
            <a:endParaRPr lang="de-CH" dirty="0"/>
          </a:p>
          <a:p>
            <a:r>
              <a:rPr lang="de-CH" dirty="0" err="1"/>
              <a:t>Gpt</a:t>
            </a:r>
            <a:r>
              <a:rPr lang="de-CH" dirty="0"/>
              <a:t> 3 and 4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50000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an </a:t>
            </a:r>
            <a:r>
              <a:rPr lang="de-CH" dirty="0" err="1"/>
              <a:t>arbitrary</a:t>
            </a:r>
            <a:r>
              <a:rPr lang="de-CH" dirty="0"/>
              <a:t> string.</a:t>
            </a:r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finite </a:t>
            </a:r>
            <a:r>
              <a:rPr lang="de-CH" dirty="0" err="1"/>
              <a:t>number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and 50000.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</a:p>
          <a:p>
            <a:r>
              <a:rPr lang="de-CH" dirty="0"/>
              <a:t>And </a:t>
            </a:r>
            <a:r>
              <a:rPr lang="de-CH" dirty="0" err="1"/>
              <a:t>thats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was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list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an </a:t>
            </a:r>
            <a:r>
              <a:rPr lang="de-CH" dirty="0" err="1"/>
              <a:t>id</a:t>
            </a:r>
            <a:r>
              <a:rPr lang="de-CH" dirty="0"/>
              <a:t> –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– 50000 –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</a:t>
            </a:r>
            <a:r>
              <a:rPr lang="de-CH" dirty="0" err="1"/>
              <a:t>index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 err="1"/>
              <a:t>Thereby</a:t>
            </a:r>
            <a:r>
              <a:rPr lang="de-CH" dirty="0"/>
              <a:t> </a:t>
            </a:r>
            <a:r>
              <a:rPr lang="de-CH" dirty="0" err="1"/>
              <a:t>assigning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score.</a:t>
            </a:r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50000.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gets</a:t>
            </a:r>
            <a:r>
              <a:rPr lang="de-CH" dirty="0"/>
              <a:t> a score </a:t>
            </a:r>
            <a:r>
              <a:rPr lang="de-CH" dirty="0" err="1"/>
              <a:t>of</a:t>
            </a:r>
            <a:r>
              <a:rPr lang="de-CH" dirty="0"/>
              <a:t> 98 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4 -23.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select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prefer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high score.</a:t>
            </a:r>
          </a:p>
          <a:p>
            <a:r>
              <a:rPr lang="de-CH" dirty="0"/>
              <a:t>Thus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win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3.</a:t>
            </a:r>
          </a:p>
          <a:p>
            <a:endParaRPr lang="de-CH" dirty="0"/>
          </a:p>
          <a:p>
            <a:r>
              <a:rPr lang="de-CH" dirty="0"/>
              <a:t>More </a:t>
            </a:r>
            <a:r>
              <a:rPr lang="de-CH" dirty="0" err="1"/>
              <a:t>precisely</a:t>
            </a:r>
            <a:r>
              <a:rPr lang="de-CH" dirty="0"/>
              <a:t>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convert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so-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softmac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sample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hyperparameter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modifies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</a:t>
            </a:r>
            <a:r>
              <a:rPr lang="de-CH" dirty="0" err="1"/>
              <a:t>temperture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a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Thus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an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or</a:t>
            </a:r>
            <a:endParaRPr lang="de-CH" dirty="0"/>
          </a:p>
          <a:p>
            <a:r>
              <a:rPr lang="de-CH" dirty="0"/>
              <a:t>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token</a:t>
            </a:r>
            <a:r>
              <a:rPr lang="de-CH" dirty="0"/>
              <a:t>. 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r>
              <a:rPr lang="de-CH" dirty="0" err="1"/>
              <a:t>While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lower</a:t>
            </a:r>
            <a:r>
              <a:rPr lang="de-CH" dirty="0"/>
              <a:t> score. Making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deterministic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continue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eventually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an </a:t>
            </a:r>
            <a:r>
              <a:rPr lang="de-CH" dirty="0" err="1"/>
              <a:t>eot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an end-</a:t>
            </a:r>
            <a:r>
              <a:rPr lang="de-CH" dirty="0" err="1"/>
              <a:t>of</a:t>
            </a:r>
            <a:r>
              <a:rPr lang="de-CH" dirty="0"/>
              <a:t>-text </a:t>
            </a:r>
            <a:r>
              <a:rPr lang="de-CH" dirty="0" err="1"/>
              <a:t>token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tells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end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answer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latin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rainfall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tend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large, </a:t>
            </a:r>
            <a:r>
              <a:rPr lang="de-CH" dirty="0" err="1"/>
              <a:t>typically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trillion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poses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particular</a:t>
            </a:r>
            <a:r>
              <a:rPr lang="de-CH" dirty="0"/>
              <a:t> </a:t>
            </a:r>
            <a:r>
              <a:rPr lang="de-CH" dirty="0" err="1"/>
              <a:t>challenges</a:t>
            </a:r>
            <a:r>
              <a:rPr lang="de-CH" dirty="0"/>
              <a:t> in </a:t>
            </a:r>
            <a:r>
              <a:rPr lang="de-CH" dirty="0" err="1"/>
              <a:t>bringing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a send a model twice the same question, you may get different answers.</a:t>
            </a:r>
          </a:p>
          <a:p>
            <a:r>
              <a:rPr lang="en-US" dirty="0"/>
              <a:t>And both maybe correct.</a:t>
            </a:r>
          </a:p>
          <a:p>
            <a:r>
              <a:rPr lang="en-US" dirty="0"/>
              <a:t>Thus we can’t use equality to compare text answers.</a:t>
            </a:r>
          </a:p>
          <a:p>
            <a:r>
              <a:rPr lang="en-US" dirty="0"/>
              <a:t>Unit testing, detecting regressions or debugging may get quite painful.</a:t>
            </a:r>
          </a:p>
          <a:p>
            <a:r>
              <a:rPr lang="en-US" dirty="0"/>
              <a:t>Of course if your model has a categorical output – like in a sentiment analysis – then you’re fine.</a:t>
            </a:r>
          </a:p>
          <a:p>
            <a:endParaRPr lang="en-US" dirty="0"/>
          </a:p>
          <a:p>
            <a:r>
              <a:rPr lang="en-US" dirty="0"/>
              <a:t>Models are update frequently – or they come in different sizes, just like we did with </a:t>
            </a:r>
            <a:r>
              <a:rPr lang="en-US" dirty="0" err="1"/>
              <a:t>quantisation</a:t>
            </a:r>
            <a:r>
              <a:rPr lang="en-US" dirty="0"/>
              <a:t>.</a:t>
            </a:r>
          </a:p>
          <a:p>
            <a:r>
              <a:rPr lang="en-US" dirty="0"/>
              <a:t>Comparing the impact of different model on our system becomes a real headache.</a:t>
            </a:r>
          </a:p>
          <a:p>
            <a:endParaRPr lang="en-US" dirty="0"/>
          </a:p>
          <a:p>
            <a:r>
              <a:rPr lang="en-US" dirty="0"/>
              <a:t>A good but expensive way is to ask humans to evaluate the answers.</a:t>
            </a:r>
          </a:p>
          <a:p>
            <a:r>
              <a:rPr lang="en-US" dirty="0"/>
              <a:t>This is great to build up the gut feeling.</a:t>
            </a:r>
          </a:p>
          <a:p>
            <a:r>
              <a:rPr lang="en-US" dirty="0"/>
              <a:t>But who wants to become a part of a build-pipeline 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 Text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not so </a:t>
            </a:r>
            <a:r>
              <a:rPr lang="de-CH" dirty="0" err="1"/>
              <a:t>clear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speak</a:t>
            </a:r>
            <a:r>
              <a:rPr lang="de-CH" dirty="0"/>
              <a:t> </a:t>
            </a:r>
            <a:r>
              <a:rPr lang="de-CH" dirty="0" err="1"/>
              <a:t>german</a:t>
            </a:r>
            <a:r>
              <a:rPr lang="de-CH" dirty="0"/>
              <a:t>, an </a:t>
            </a:r>
            <a:r>
              <a:rPr lang="de-CH" dirty="0" err="1"/>
              <a:t>italian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semantically</a:t>
            </a:r>
            <a:r>
              <a:rPr lang="de-CH" dirty="0"/>
              <a:t>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not </a:t>
            </a:r>
            <a:r>
              <a:rPr lang="de-CH" dirty="0" err="1"/>
              <a:t>acceptable</a:t>
            </a:r>
            <a:r>
              <a:rPr lang="de-CH" dirty="0"/>
              <a:t>.</a:t>
            </a:r>
          </a:p>
          <a:p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statistical</a:t>
            </a:r>
            <a:r>
              <a:rPr lang="de-CH" dirty="0"/>
              <a:t> </a:t>
            </a:r>
            <a:r>
              <a:rPr lang="de-CH" dirty="0" err="1"/>
              <a:t>values</a:t>
            </a:r>
            <a:r>
              <a:rPr lang="de-CH" dirty="0"/>
              <a:t>, like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length</a:t>
            </a:r>
            <a:r>
              <a:rPr lang="de-CH" dirty="0"/>
              <a:t>,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«a </a:t>
            </a:r>
            <a:r>
              <a:rPr lang="de-CH" dirty="0" err="1"/>
              <a:t>correct</a:t>
            </a:r>
            <a:r>
              <a:rPr lang="de-CH" dirty="0"/>
              <a:t>»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matches</a:t>
            </a:r>
            <a:r>
              <a:rPr lang="de-CH" dirty="0"/>
              <a:t>.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turns</a:t>
            </a:r>
            <a:r>
              <a:rPr lang="de-CH" dirty="0"/>
              <a:t> out </a:t>
            </a:r>
            <a:r>
              <a:rPr lang="de-CH" dirty="0" err="1"/>
              <a:t>statistics</a:t>
            </a:r>
            <a:r>
              <a:rPr lang="de-CH" dirty="0"/>
              <a:t> like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well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determine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«</a:t>
            </a:r>
            <a:r>
              <a:rPr lang="de-CH" dirty="0" err="1"/>
              <a:t>correctness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completeness</a:t>
            </a:r>
            <a:r>
              <a:rPr lang="de-CH" dirty="0"/>
              <a:t>»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a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–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ground</a:t>
            </a:r>
            <a:r>
              <a:rPr lang="de-CH" dirty="0"/>
              <a:t> </a:t>
            </a:r>
            <a:r>
              <a:rPr lang="de-CH" dirty="0" err="1"/>
              <a:t>truths</a:t>
            </a:r>
            <a:r>
              <a:rPr lang="de-CH" dirty="0"/>
              <a:t>.</a:t>
            </a:r>
          </a:p>
          <a:p>
            <a:r>
              <a:rPr lang="de-CH" dirty="0" err="1"/>
              <a:t>However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Many </a:t>
            </a:r>
            <a:r>
              <a:rPr lang="de-CH" dirty="0" err="1"/>
              <a:t>teams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out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humans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. This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quite</a:t>
            </a:r>
            <a:r>
              <a:rPr lang="de-CH" dirty="0"/>
              <a:t> </a:t>
            </a:r>
            <a:r>
              <a:rPr lang="de-CH" dirty="0" err="1"/>
              <a:t>great</a:t>
            </a:r>
            <a:r>
              <a:rPr lang="de-CH" dirty="0"/>
              <a:t>. </a:t>
            </a:r>
          </a:p>
          <a:p>
            <a:r>
              <a:rPr lang="de-CH" dirty="0"/>
              <a:t>I </a:t>
            </a:r>
            <a:r>
              <a:rPr lang="de-CH" dirty="0" err="1"/>
              <a:t>often</a:t>
            </a:r>
            <a:r>
              <a:rPr lang="de-CH" dirty="0"/>
              <a:t> do </a:t>
            </a:r>
            <a:r>
              <a:rPr lang="de-CH" dirty="0" err="1"/>
              <a:t>it</a:t>
            </a:r>
            <a:r>
              <a:rPr lang="de-CH" dirty="0"/>
              <a:t> also </a:t>
            </a:r>
            <a:r>
              <a:rPr lang="de-CH" dirty="0" err="1"/>
              <a:t>myself</a:t>
            </a:r>
            <a:r>
              <a:rPr lang="de-CH" dirty="0"/>
              <a:t>. </a:t>
            </a:r>
          </a:p>
          <a:p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looking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quite</a:t>
            </a:r>
            <a:r>
              <a:rPr lang="de-CH" dirty="0"/>
              <a:t> a </a:t>
            </a:r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feeling</a:t>
            </a:r>
            <a:r>
              <a:rPr lang="de-CH" dirty="0"/>
              <a:t> on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well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performing</a:t>
            </a:r>
            <a:r>
              <a:rPr lang="de-CH" dirty="0"/>
              <a:t>.</a:t>
            </a:r>
          </a:p>
          <a:p>
            <a:r>
              <a:rPr lang="de-CH" dirty="0" err="1"/>
              <a:t>However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scale</a:t>
            </a:r>
            <a:r>
              <a:rPr lang="de-CH" dirty="0"/>
              <a:t>, and </a:t>
            </a:r>
            <a:r>
              <a:rPr lang="de-CH" dirty="0" err="1"/>
              <a:t>as</a:t>
            </a:r>
            <a:r>
              <a:rPr lang="de-CH" dirty="0"/>
              <a:t> a human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become</a:t>
            </a:r>
            <a:r>
              <a:rPr lang="de-CH" dirty="0"/>
              <a:t> a </a:t>
            </a:r>
            <a:r>
              <a:rPr lang="de-CH" dirty="0" err="1"/>
              <a:t>part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build</a:t>
            </a:r>
            <a:r>
              <a:rPr lang="de-CH" dirty="0"/>
              <a:t>-pipeline.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solution</a:t>
            </a:r>
            <a:r>
              <a:rPr lang="de-CH" dirty="0"/>
              <a:t>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,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an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. </a:t>
            </a:r>
          </a:p>
          <a:p>
            <a:r>
              <a:rPr lang="de-CH" dirty="0" err="1"/>
              <a:t>Meaning</a:t>
            </a:r>
            <a:r>
              <a:rPr lang="de-CH" dirty="0"/>
              <a:t> send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prompt </a:t>
            </a:r>
            <a:r>
              <a:rPr lang="de-CH" dirty="0" err="1"/>
              <a:t>to</a:t>
            </a:r>
            <a:r>
              <a:rPr lang="de-CH" dirty="0"/>
              <a:t> an </a:t>
            </a:r>
            <a:r>
              <a:rPr lang="de-CH" dirty="0" err="1"/>
              <a:t>llm</a:t>
            </a:r>
            <a:r>
              <a:rPr lang="de-CH" dirty="0"/>
              <a:t> and </a:t>
            </a:r>
            <a:r>
              <a:rPr lang="de-CH" dirty="0" err="1"/>
              <a:t>hope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.</a:t>
            </a:r>
          </a:p>
          <a:p>
            <a:r>
              <a:rPr lang="de-CH" dirty="0"/>
              <a:t>More </a:t>
            </a:r>
            <a:r>
              <a:rPr lang="de-CH" dirty="0" err="1"/>
              <a:t>precisley</a:t>
            </a:r>
            <a:r>
              <a:rPr lang="de-CH" dirty="0"/>
              <a:t>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and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prompt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asks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grading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prompt,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&amp;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also </a:t>
            </a:r>
            <a:r>
              <a:rPr lang="de-CH" dirty="0" err="1"/>
              <a:t>included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send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prompt </a:t>
            </a: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ask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json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 score </a:t>
            </a:r>
            <a:r>
              <a:rPr lang="de-CH" dirty="0" err="1"/>
              <a:t>between</a:t>
            </a:r>
            <a:r>
              <a:rPr lang="de-CH" dirty="0"/>
              <a:t> 0 and 10 and a </a:t>
            </a:r>
            <a:r>
              <a:rPr lang="de-CH" dirty="0" err="1"/>
              <a:t>reason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7809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3881" y="192127"/>
            <a:ext cx="1645433" cy="16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3.16634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7D8BCA-9B96-033F-44CF-3DAFD0F482CE}"/>
              </a:ext>
            </a:extLst>
          </p:cNvPr>
          <p:cNvGrpSpPr/>
          <p:nvPr/>
        </p:nvGrpSpPr>
        <p:grpSpPr>
          <a:xfrm>
            <a:off x="3665458" y="1788257"/>
            <a:ext cx="1016625" cy="695895"/>
            <a:chOff x="3665458" y="1788257"/>
            <a:chExt cx="1016625" cy="695895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C774D972-4550-0123-44AB-7588F0423FE5}"/>
                </a:ext>
              </a:extLst>
            </p:cNvPr>
            <p:cNvSpPr/>
            <p:nvPr/>
          </p:nvSpPr>
          <p:spPr>
            <a:xfrm rot="16200000">
              <a:off x="3987683" y="1589545"/>
              <a:ext cx="408647" cy="806071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B97BD-3D6A-DE4C-FFB5-CE569756A017}"/>
                </a:ext>
              </a:extLst>
            </p:cNvPr>
            <p:cNvSpPr txBox="1"/>
            <p:nvPr/>
          </p:nvSpPr>
          <p:spPr>
            <a:xfrm>
              <a:off x="3665458" y="2227607"/>
              <a:ext cx="1016625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b="1" dirty="0">
                  <a:solidFill>
                    <a:schemeClr val="bg2"/>
                  </a:solidFill>
                </a:rPr>
                <a:t>[312, 2,17,…]</a:t>
              </a:r>
              <a:endParaRPr lang="en-CH" sz="1067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0391B-949C-4CAA-E9DF-A8128F30281E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1CC458-6C74-B5DE-FE9C-9A887CB2537E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0D37E134-2800-1F22-AA8B-F38DAA100285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85586F-492A-EAE5-140F-08388A903E3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-24</a:t>
              </a:r>
            </a:p>
            <a:p>
              <a:pPr algn="ctr"/>
              <a:r>
                <a:rPr lang="de-CH" sz="800" b="1" dirty="0"/>
                <a:t>39</a:t>
              </a:r>
            </a:p>
            <a:p>
              <a:pPr algn="ctr"/>
              <a:r>
                <a:rPr lang="de-CH" sz="800" b="1" dirty="0"/>
                <a:t>-398</a:t>
              </a:r>
            </a:p>
            <a:p>
              <a:pPr algn="ctr"/>
              <a:r>
                <a:rPr lang="de-CH" sz="800" b="1" dirty="0"/>
                <a:t>91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07FA291-6F4A-1359-8FB4-0EC47FECC4E7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C8703-5709-2301-3B62-5B25D03BB920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84CA0B-AC00-B632-694D-D20FB4EF8DB9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3ECE65BD-8ED1-5518-CFDC-47394706F967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CAE7F0-1D03-7471-8247-60E571D66DFA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3.1</a:t>
              </a:r>
            </a:p>
            <a:p>
              <a:pPr algn="ctr"/>
              <a:r>
                <a:rPr lang="de-CH" sz="800" b="1" dirty="0"/>
                <a:t>14.1</a:t>
              </a:r>
            </a:p>
            <a:p>
              <a:pPr algn="ctr"/>
              <a:r>
                <a:rPr lang="de-CH" sz="800" b="1" dirty="0"/>
                <a:t>45.9</a:t>
              </a:r>
            </a:p>
            <a:p>
              <a:pPr algn="ctr"/>
              <a:r>
                <a:rPr lang="de-CH" sz="800" b="1" dirty="0"/>
                <a:t>-7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888914B-114C-F0C8-AE5B-EFF8F51DCA06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1E2F0-3E5E-F2B3-CD79-8A354AFC75F1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5651EA-B2D4-735E-9167-DD07B7344651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161DC924-60D0-F49F-DD8A-72626EEF7E5A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69F391-B86A-50DC-95F9-767E342D9BB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2.78</a:t>
              </a:r>
            </a:p>
            <a:p>
              <a:pPr algn="ctr"/>
              <a:r>
                <a:rPr lang="de-CH" sz="800" b="1" dirty="0"/>
                <a:t>0.02</a:t>
              </a:r>
            </a:p>
            <a:p>
              <a:pPr algn="ctr"/>
              <a:r>
                <a:rPr lang="de-CH" sz="800" b="1" dirty="0"/>
                <a:t>98.7</a:t>
              </a:r>
            </a:p>
            <a:p>
              <a:pPr algn="ctr"/>
              <a:r>
                <a:rPr lang="de-CH" sz="800" b="1" dirty="0"/>
                <a:t>-23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3E5C960-20F7-2AA1-10E9-9B396B27BEEB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Inference on GPU only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L4/L40/RTX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  <a:sym typeface="Oswald"/>
              </a:rPr>
              <a:t>H100</a:t>
            </a:r>
            <a:r>
              <a:rPr lang="en" dirty="0">
                <a:solidFill>
                  <a:srgbClr val="212121"/>
                </a:solidFill>
              </a:rPr>
              <a:t>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</a:t>
            </a:r>
            <a:r>
              <a:rPr lang="en-US" sz="18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  <a:ea typeface="+mn-ea"/>
                <a:cs typeface="+mn-cs"/>
              </a:rPr>
              <a:t>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Transient memory and storage of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" sz="2600" b="1" dirty="0"/>
              <a:t>Smaller Models</a:t>
            </a:r>
            <a:endParaRPr sz="26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8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8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800" dirty="0"/>
              <a:t>Google Gemma 2 </a:t>
            </a:r>
            <a:r>
              <a:rPr lang="pl-PL" sz="1800" dirty="0"/>
              <a:t>2.6B: https://huggingface.co/google/gemma-2-2b-it</a:t>
            </a:r>
            <a:r>
              <a:rPr lang="de-DE" sz="1800" dirty="0"/>
              <a:t> </a:t>
            </a:r>
            <a:endParaRPr sz="18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26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8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Quantized with </a:t>
            </a:r>
            <a:r>
              <a:rPr lang="en-US" sz="1800" dirty="0" err="1"/>
              <a:t>bitsandbytes</a:t>
            </a:r>
            <a:endParaRPr lang="en-US" sz="1800" dirty="0"/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and 8-Bit: https://huggingface.co/docs/transformers/main/en/quantization/bitsandbytes?bnb=8-bit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32456" y="336404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/>
              <a:t>https://colab.research.google.com/github/DJCordhose/practical-llm/blob/main/Assessment.ipynb?hl=en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49" y="1936696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204460" y="1436433"/>
            <a:ext cx="1184827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Gibbson</a:t>
            </a:r>
            <a:endParaRPr lang="en-US" sz="2400" dirty="0">
              <a:solidFill>
                <a:schemeClr val="accent5"/>
              </a:solidFill>
              <a:highlight>
                <a:srgbClr val="C0C0C0"/>
              </a:highlight>
              <a:latin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 dirty="0"/>
              <a:t>Running LLMs on prem</a:t>
            </a:r>
            <a:endParaRPr sz="656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endParaRPr lang="en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800" b="1" dirty="0"/>
              <a:t>Reference</a:t>
            </a:r>
            <a:endParaRPr sz="1800"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sz="1800" dirty="0"/>
              <a:t> 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sz="1800" dirty="0"/>
              <a:t>  </a:t>
            </a:r>
            <a:endParaRPr sz="1800" dirty="0"/>
          </a:p>
          <a:p>
            <a:pPr indent="-445758">
              <a:buSzPct val="100000"/>
            </a:pPr>
            <a:r>
              <a:rPr lang="en" sz="1800" dirty="0"/>
              <a:t>Sparse Mixture of Experts (SMoE) Mixtral 8x7B: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 dirty="0"/>
              <a:t>Even better context length: 128k</a:t>
            </a:r>
            <a:endParaRPr dirty="0"/>
          </a:p>
          <a:p>
            <a:pPr indent="-445758">
              <a:buSzPct val="100000"/>
            </a:pPr>
            <a:r>
              <a:rPr lang="en" dirty="0"/>
              <a:t>Supported languages: English, German, French, Italian, Portuguese, Hindi, Spanish, and Thai.</a:t>
            </a:r>
            <a:endParaRPr dirty="0"/>
          </a:p>
          <a:p>
            <a:pPr indent="-445758">
              <a:buSzPct val="100000"/>
            </a:pPr>
            <a:r>
              <a:rPr lang="en" dirty="0"/>
              <a:t>Significantly better scores in European languages than 8B version</a:t>
            </a:r>
            <a:endParaRPr dirty="0"/>
          </a:p>
          <a:p>
            <a:pPr indent="-445758">
              <a:buSzPct val="80629"/>
            </a:pPr>
            <a:r>
              <a:rPr lang="en" dirty="0"/>
              <a:t>Compared to </a:t>
            </a:r>
            <a:r>
              <a:rPr lang="en" sz="2443" dirty="0"/>
              <a:t>Mixtral 8x7B</a:t>
            </a:r>
            <a:endParaRPr sz="2976" dirty="0"/>
          </a:p>
          <a:p>
            <a:pPr lvl="1" indent="-414432">
              <a:buSzPct val="77777"/>
            </a:pPr>
            <a:r>
              <a:rPr lang="en" sz="2400" dirty="0"/>
              <a:t>significantly better scores all over</a:t>
            </a:r>
            <a:endParaRPr dirty="0"/>
          </a:p>
          <a:p>
            <a:pPr lvl="1" indent="-414432">
              <a:buSzPct val="77777"/>
            </a:pPr>
            <a:r>
              <a:rPr lang="en" sz="2400" dirty="0"/>
              <a:t>Needs more memory and compute</a:t>
            </a:r>
            <a:endParaRPr dirty="0"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endParaRPr lang="en" sz="1800" b="1" dirty="0"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sz="1800" b="1" dirty="0"/>
              <a:t>Reference</a:t>
            </a:r>
            <a:endParaRPr sz="1800"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 sz="1800" dirty="0"/>
              <a:t> 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007" y="1637550"/>
            <a:ext cx="11360800" cy="4446400"/>
          </a:xfrm>
        </p:spPr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sz="1800" dirty="0" err="1">
                <a:latin typeface="Source Sans Pro" panose="020B0503030403020204"/>
              </a:rPr>
              <a:t>Batching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of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requests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Automatic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usage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of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existing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hardware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Optimization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Distribute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model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over</a:t>
            </a:r>
            <a:r>
              <a:rPr lang="de-CH" sz="1800" dirty="0">
                <a:latin typeface="Source Sans Pro" panose="020B0503030403020204"/>
              </a:rPr>
              <a:t> multiple GPUs (Tensor </a:t>
            </a:r>
            <a:r>
              <a:rPr lang="de-CH" sz="1800" dirty="0" err="1">
                <a:latin typeface="Source Sans Pro" panose="020B0503030403020204"/>
              </a:rPr>
              <a:t>parallelism</a:t>
            </a:r>
            <a:r>
              <a:rPr lang="de-CH" sz="1800" dirty="0">
                <a:latin typeface="Source Sans Pro" panose="020B0503030403020204"/>
              </a:rPr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>
              <a:solidFill>
                <a:srgbClr val="212121"/>
              </a:solidFill>
            </a:endParaRPr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216193"/>
            <a:ext cx="51996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Question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What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is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Pluvia ?</a:t>
            </a: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  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378848" y="3719211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08505" y="2700343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AABB27-5BFD-C03C-7E0C-CE3BD3A111B2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064687-F7B2-7AB2-933A-3AE2CE08FDAB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682DF-9F80-877F-36DE-0CEDA6C674A3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6A3DA-A014-F860-2DB4-E2B89958E78E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17426"/>
            <a:ext cx="11360800" cy="1231410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2743200"/>
            <a:ext cx="11360800" cy="40482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/>
              <a:t>Prompt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You are an expert on </a:t>
            </a:r>
            <a:r>
              <a:rPr lang="en-US" dirty="0" err="1"/>
              <a:t>english</a:t>
            </a:r>
            <a:r>
              <a:rPr lang="en-US" dirty="0"/>
              <a:t> language. Grade a students text with scores between 0 and 10.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Answer with a Json containing a score and a reason.</a:t>
            </a:r>
          </a:p>
          <a:p>
            <a:pPr marL="795847" lvl="1" indent="0">
              <a:buFont typeface="[Normal Text]"/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Student Text: </a:t>
            </a:r>
            <a:r>
              <a:rPr lang="en-US" dirty="0" err="1"/>
              <a:t>Witing</a:t>
            </a:r>
            <a:r>
              <a:rPr lang="en-US" dirty="0"/>
              <a:t> texts is painful, </a:t>
            </a:r>
            <a:r>
              <a:rPr lang="en-US" dirty="0" err="1"/>
              <a:t>caus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making </a:t>
            </a:r>
            <a:r>
              <a:rPr lang="en-US" dirty="0" err="1"/>
              <a:t>mitakes</a:t>
            </a:r>
            <a:r>
              <a:rPr lang="en-US" dirty="0"/>
              <a:t>.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Json: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de-CH" sz="1800" dirty="0"/>
          </a:p>
          <a:p>
            <a:pPr marL="152396" indent="0">
              <a:buNone/>
            </a:pPr>
            <a:r>
              <a:rPr lang="de-CH" dirty="0" err="1"/>
              <a:t>Result</a:t>
            </a:r>
            <a:r>
              <a:rPr lang="de-CH" dirty="0"/>
              <a:t>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G-</a:t>
            </a:r>
            <a:r>
              <a:rPr lang="de-CH" dirty="0" err="1"/>
              <a:t>Eval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800" dirty="0">
                <a:latin typeface="Arial"/>
              </a:rPr>
              <a:t>«Grade </a:t>
            </a:r>
            <a:r>
              <a:rPr lang="de-CH" sz="1800" dirty="0" err="1">
                <a:latin typeface="Arial"/>
              </a:rPr>
              <a:t>the</a:t>
            </a:r>
            <a:r>
              <a:rPr lang="de-CH" sz="1800" dirty="0">
                <a:latin typeface="Arial"/>
              </a:rPr>
              <a:t> </a:t>
            </a:r>
            <a:r>
              <a:rPr lang="de-CH" sz="1800" dirty="0" err="1">
                <a:latin typeface="Arial"/>
              </a:rPr>
              <a:t>english</a:t>
            </a:r>
            <a:r>
              <a:rPr lang="de-CH" sz="1800" dirty="0">
                <a:latin typeface="Arial"/>
              </a:rPr>
              <a:t> </a:t>
            </a:r>
            <a:r>
              <a:rPr lang="de-CH" sz="1800" dirty="0" err="1">
                <a:latin typeface="Arial"/>
              </a:rPr>
              <a:t>grammar</a:t>
            </a:r>
            <a:r>
              <a:rPr lang="de-CH" sz="1800" dirty="0">
                <a:latin typeface="Arial"/>
              </a:rPr>
              <a:t> and </a:t>
            </a:r>
            <a:r>
              <a:rPr lang="de-CH" sz="1800" dirty="0" err="1">
                <a:latin typeface="Arial"/>
              </a:rPr>
              <a:t>syntax</a:t>
            </a:r>
            <a:r>
              <a:rPr lang="de-CH" sz="18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800" dirty="0">
                <a:latin typeface="Arial"/>
              </a:rPr>
              <a:t>“Why don’t you write longer texts ?”</a:t>
            </a:r>
            <a:endParaRPr lang="de-CH" sz="18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800" dirty="0">
                <a:latin typeface="Arial"/>
              </a:rPr>
              <a:t>«</a:t>
            </a:r>
            <a:r>
              <a:rPr lang="en-US" sz="1800" dirty="0" err="1">
                <a:latin typeface="Arial"/>
              </a:rPr>
              <a:t>Witing</a:t>
            </a:r>
            <a:r>
              <a:rPr lang="en-US" sz="1800" dirty="0">
                <a:latin typeface="Arial"/>
              </a:rPr>
              <a:t> texts is painful, </a:t>
            </a:r>
            <a:r>
              <a:rPr lang="en-US" sz="1800" dirty="0" err="1">
                <a:latin typeface="Arial"/>
              </a:rPr>
              <a:t>caus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im</a:t>
            </a:r>
            <a:r>
              <a:rPr lang="en-US" sz="1800" dirty="0">
                <a:latin typeface="Arial"/>
              </a:rPr>
              <a:t> making </a:t>
            </a:r>
            <a:r>
              <a:rPr lang="en-US" sz="1800" dirty="0" err="1">
                <a:latin typeface="Arial"/>
              </a:rPr>
              <a:t>mitakes</a:t>
            </a:r>
            <a:r>
              <a:rPr lang="en-US" sz="1800" dirty="0">
                <a:latin typeface="Arial"/>
              </a:rPr>
              <a:t>.”</a:t>
            </a:r>
            <a:endParaRPr lang="de-CH" sz="18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4619649"/>
            <a:ext cx="11360800" cy="20237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262" indent="0"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</a:t>
            </a:r>
            <a:r>
              <a:rPr lang="de-CH" sz="2000" dirty="0" err="1"/>
              <a:t>Result</a:t>
            </a:r>
            <a:endParaRPr lang="de-CH" sz="2000" dirty="0"/>
          </a:p>
          <a:p>
            <a:pPr marL="795847" lvl="1" indent="0">
              <a:buFont typeface="[Normal Text]"/>
              <a:buNone/>
            </a:pPr>
            <a:r>
              <a:rPr lang="en-US" sz="14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 	'reason’: 	"The text contains multiple spelling errors, such as '</a:t>
            </a:r>
            <a:r>
              <a:rPr lang="en-US" sz="1400" dirty="0" err="1"/>
              <a:t>Witing</a:t>
            </a:r>
            <a:r>
              <a:rPr lang="en-US" sz="1400" dirty="0"/>
              <a:t>' instead of 'Writing', '</a:t>
            </a:r>
            <a:r>
              <a:rPr lang="en-US" sz="1400" dirty="0" err="1"/>
              <a:t>caus</a:t>
            </a:r>
            <a:r>
              <a:rPr lang="en-US" sz="14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	'because', </a:t>
            </a:r>
            <a:r>
              <a:rPr lang="en-US" sz="1400" dirty="0" err="1"/>
              <a:t>and'mitakes</a:t>
            </a:r>
            <a:r>
              <a:rPr lang="en-US" sz="1400" dirty="0"/>
              <a:t>' instead </a:t>
            </a:r>
            <a:r>
              <a:rPr lang="en-US" sz="1400" dirty="0" err="1"/>
              <a:t>of'mistakes</a:t>
            </a:r>
            <a:r>
              <a:rPr lang="en-US" sz="14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}</a:t>
            </a:r>
            <a:endParaRPr lang="de-CH" sz="14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063240"/>
            <a:ext cx="11360800" cy="15494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</a:t>
            </a:r>
            <a:r>
              <a:rPr lang="de-CH" sz="2000" dirty="0" err="1"/>
              <a:t>Steps</a:t>
            </a:r>
            <a:endParaRPr lang="de-CH" sz="20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 </a:t>
            </a:r>
            <a:r>
              <a:rPr lang="de-CH" sz="1800" dirty="0" err="1"/>
              <a:t>generate</a:t>
            </a:r>
            <a:r>
              <a:rPr lang="de-CH" sz="1800" dirty="0"/>
              <a:t> an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outline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of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the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eval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steps</a:t>
            </a:r>
            <a:endParaRPr lang="de-CH" sz="1800"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using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</a:t>
            </a:r>
            <a:r>
              <a:rPr lang="de-CH" sz="1800" dirty="0" err="1"/>
              <a:t>steps</a:t>
            </a:r>
            <a:r>
              <a:rPr lang="de-CH" sz="1800" dirty="0"/>
              <a:t>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Evaluate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prompt </a:t>
            </a: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step</a:t>
            </a:r>
            <a:r>
              <a:rPr lang="de-CH" sz="1800" dirty="0"/>
              <a:t> 2</a:t>
            </a:r>
            <a:endParaRPr lang="en-CH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72E97-8371-6DDA-DB44-B3AB920DAC59}"/>
              </a:ext>
            </a:extLst>
          </p:cNvPr>
          <p:cNvSpPr txBox="1"/>
          <p:nvPr/>
        </p:nvSpPr>
        <p:spPr>
          <a:xfrm>
            <a:off x="8602060" y="6274075"/>
            <a:ext cx="3434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hlinkClick r:id="rId2"/>
              </a:rPr>
              <a:t>https://arxiv.org/abs/2303.16634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373792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6136478" y="3689017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736879" y="3118502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773171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886955" y="2938667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</a:p>
          <a:p>
            <a:r>
              <a:rPr lang="de-CH" dirty="0"/>
              <a:t>…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sz="1800" dirty="0" err="1">
                <a:latin typeface="Source Sans Pro" panose="020B0503030403020204"/>
              </a:rPr>
              <a:t>Failures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>
                <a:latin typeface="Source Sans Pro" panose="020B0503030403020204"/>
              </a:rPr>
              <a:t>Power</a:t>
            </a:r>
          </a:p>
          <a:p>
            <a:pPr lvl="1"/>
            <a:r>
              <a:rPr lang="de-CH" sz="1800" dirty="0" err="1">
                <a:latin typeface="Source Sans Pro" panose="020B0503030403020204"/>
              </a:rPr>
              <a:t>Stability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Complexity</a:t>
            </a:r>
            <a:r>
              <a:rPr lang="de-CH" sz="1800" dirty="0">
                <a:latin typeface="Source Sans Pro" panose="020B0503030403020204"/>
              </a:rPr>
              <a:t>, Work, Troubles</a:t>
            </a:r>
            <a:endParaRPr lang="en-CH" sz="1800" dirty="0"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https://colab.research.google.com/github/DJCordhose/practical-llm/blob/main/Eval4pptx.ipynb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14" y="2032780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Encoder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understanding and interpreting input data (</a:t>
            </a:r>
            <a:r>
              <a:rPr lang="en" sz="1600" i="1" dirty="0">
                <a:latin typeface="Source Sans Pro" panose="020B0503030403020204"/>
              </a:rPr>
              <a:t>e.g. BERT</a:t>
            </a:r>
            <a:r>
              <a:rPr lang="en" sz="1600" dirty="0">
                <a:latin typeface="Source Sans Pro" panose="020B0503030403020204"/>
              </a:rPr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Embedding Models</a:t>
            </a:r>
            <a:endParaRPr sz="1600" dirty="0">
              <a:latin typeface="Source Sans Pro" panose="020B0503030403020204"/>
            </a:endParaRPr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Decoder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GPT-style Models like </a:t>
            </a:r>
            <a:r>
              <a:rPr lang="en" sz="16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Llama, Mistral or OpenAI GPT</a:t>
            </a:r>
            <a:endParaRPr sz="16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4468</Words>
  <Application>Microsoft Office PowerPoint</Application>
  <PresentationFormat>Widescreen</PresentationFormat>
  <Paragraphs>651</Paragraphs>
  <Slides>55</Slides>
  <Notes>46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Evaluation on text results</vt:lpstr>
      <vt:lpstr>Evaluation on text results</vt:lpstr>
      <vt:lpstr>Evaluation on text results</vt:lpstr>
      <vt:lpstr>LLM as a judge: Idea</vt:lpstr>
      <vt:lpstr>LLM as a judge: G-Eval</vt:lpstr>
      <vt:lpstr>Demo:  Evaluation on Prem Notebook</vt:lpstr>
      <vt:lpstr>System Architecture</vt:lpstr>
      <vt:lpstr>System Architecture: Evaluation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99</cp:revision>
  <dcterms:created xsi:type="dcterms:W3CDTF">2019-10-15T07:31:09Z</dcterms:created>
  <dcterms:modified xsi:type="dcterms:W3CDTF">2024-08-31T20:17:12Z</dcterms:modified>
</cp:coreProperties>
</file>